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6" r:id="rId7"/>
    <p:sldId id="268" r:id="rId8"/>
    <p:sldId id="260" r:id="rId9"/>
    <p:sldId id="261" r:id="rId10"/>
    <p:sldId id="262" r:id="rId11"/>
    <p:sldId id="263" r:id="rId12"/>
    <p:sldId id="264" r:id="rId13"/>
    <p:sldId id="265" r:id="rId14"/>
    <p:sldId id="269" r:id="rId15"/>
  </p:sldIdLst>
  <p:sldSz cx="14630400" cy="8229600"/>
  <p:notesSz cx="8229600" cy="14630400"/>
  <p:embeddedFontLst>
    <p:embeddedFont>
      <p:font typeface="Cabin" panose="020B0604020202020204" charset="0"/>
      <p:regular r:id="rId17"/>
    </p:embeddedFont>
    <p:embeddedFont>
      <p:font typeface="Roboto" panose="02000000000000000000" pitchFamily="2" charset="0"/>
      <p:regular r:id="rId18"/>
      <p:bold r:id="rId19"/>
    </p:embeddedFont>
    <p:embeddedFont>
      <p:font typeface="Unbounde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782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Philemon5MUVUNYI/Bigdata_Capstone_Project/tree/main" TargetMode="External"/><Relationship Id="rId5" Type="http://schemas.openxmlformats.org/officeDocument/2006/relationships/hyperlink" Target="https://www.youtube.com/redirect?event=video_description&amp;redir_token=QUFFLUhqbHAyZnJtaktSYXVHM0kwV0tuQjFuaGFRN3hCQXxBQ3Jtc0tuN1V0NjU5Qnp0cEw5RG54OFF5UFIweV9jR1haSVo1ZngwMmMwVzd5STlFNmtXc29OUXc1VnNTa1NZNW5Sd3VFQkd4cDJBRnpLMTdOT3haWVNGSlhjY0ZLWDFURFZjbUJIa0F0WGpnRGFpYm1WZVlEWQ&amp;q=https%3A%2F%2Fchandoo.org%2Fwp%2Fwp-content%2Fuploads%2F2022%2F09%2Fsample-data-10mins.xlsx&amp;v=9tF1IrfLflg" TargetMode="External"/><Relationship Id="rId4" Type="http://schemas.openxmlformats.org/officeDocument/2006/relationships/hyperlink" Target="mailto:muvunyiphilemon22@gmail.co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66403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Data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Formal Report on Key Trends and Patterns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74558"/>
            <a:ext cx="86463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Potential Further Analysis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357324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45541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Correlation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504967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the relationship between "Amount" and "Boxes Shipped."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3357324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45541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Seasonal Trends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317" y="504967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patterns in sales based on time of year.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3357324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5541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04967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 individual salesperson or product performance.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0851C3-5965-2A56-A0DF-B0399EB6C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22828"/>
            <a:ext cx="120810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Recommendations: Strategic Focus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05595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805595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4075390"/>
            <a:ext cx="33717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Targeted Strategies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4570928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countries with high variability (e.g., Australia, India) to understand sales fluctuations.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805595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4378" y="3805595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9" name="Text 7"/>
          <p:cNvSpPr/>
          <p:nvPr/>
        </p:nvSpPr>
        <p:spPr>
          <a:xfrm>
            <a:off x="7796093" y="4075390"/>
            <a:ext cx="35904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96093" y="4570928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 salesperson and product popularity to identify top performers and underperforming areas.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EFD54-0DC2-0FC5-BB91-DEF2CDB9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107733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Recommendations: Forecasting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the clean dataset to build robust sales forecasting models. Leverage historical date and amount data to predict future trends and optimize inventory and resource allocation.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E0521-03FB-C12E-A742-B01050F50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Prepared By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80247"/>
            <a:ext cx="7468553" cy="3591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Philemon MUVUNYI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Introduction to Bigdata Course Date: 2nd, July 2025 Contact: 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4"/>
              </a:rPr>
              <a:t>muvunyiphilemon22@gmail.com</a:t>
            </a:r>
            <a:endParaRPr lang="en-US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Dataset link: </a:t>
            </a:r>
            <a:r>
              <a:rPr lang="en-US" sz="1800" b="0" i="0" u="sng" dirty="0">
                <a:solidFill>
                  <a:srgbClr val="1155CC"/>
                </a:solidFill>
                <a:effectLst/>
                <a:latin typeface="Roboto" panose="02000000000000000000" pitchFamily="2" charset="0"/>
                <a:hlinkClick r:id="rId5"/>
              </a:rPr>
              <a:t>https://chandoo.org/wp/wp-content/</a:t>
            </a:r>
            <a:r>
              <a:rPr lang="en-US" sz="1800" b="0" i="0" u="sng" dirty="0" err="1">
                <a:solidFill>
                  <a:srgbClr val="1155CC"/>
                </a:solidFill>
                <a:effectLst/>
                <a:latin typeface="Roboto" panose="02000000000000000000" pitchFamily="2" charset="0"/>
                <a:hlinkClick r:id="rId5"/>
              </a:rPr>
              <a:t>upl</a:t>
            </a:r>
            <a:r>
              <a:rPr lang="en-US" sz="1800" b="0" i="0" u="sng" dirty="0">
                <a:solidFill>
                  <a:srgbClr val="1155CC"/>
                </a:solidFill>
                <a:effectLst/>
                <a:latin typeface="Roboto" panose="02000000000000000000" pitchFamily="2" charset="0"/>
                <a:hlinkClick r:id="rId5"/>
              </a:rPr>
              <a:t>...</a:t>
            </a:r>
            <a:endParaRPr lang="en-US" sz="1850" b="0" i="0" u="sng" dirty="0">
              <a:solidFill>
                <a:srgbClr val="CAD6DE"/>
              </a:solidFill>
              <a:effectLst/>
              <a:latin typeface="Cabin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 err="1">
                <a:solidFill>
                  <a:srgbClr val="CAD6DE"/>
                </a:solidFill>
                <a:latin typeface="Cabin" pitchFamily="34" charset="0"/>
              </a:rPr>
              <a:t>Github</a:t>
            </a:r>
            <a:r>
              <a:rPr lang="en-US" sz="1850" u="sng" dirty="0">
                <a:solidFill>
                  <a:srgbClr val="CAD6DE"/>
                </a:solidFill>
                <a:latin typeface="Cabin" pitchFamily="34" charset="0"/>
              </a:rPr>
              <a:t> repo: </a:t>
            </a:r>
            <a:r>
              <a:rPr lang="en-US" sz="1850" u="sng" dirty="0">
                <a:solidFill>
                  <a:srgbClr val="CAD6DE"/>
                </a:solidFill>
                <a:latin typeface="Cabin" pitchFamily="34" charset="0"/>
                <a:hlinkClick r:id="rId6"/>
              </a:rPr>
              <a:t>https://github.com/Philemon5MUVUNYI/Bigdata_Capstone_Project/tree/main</a:t>
            </a:r>
            <a:endParaRPr lang="en-US" sz="1850" u="sng" dirty="0">
              <a:solidFill>
                <a:srgbClr val="CAD6DE"/>
              </a:solidFill>
              <a:latin typeface="Cabin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A7115-1C48-2FDB-5734-6C64C9042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07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47555"/>
            <a:ext cx="85049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&amp; Objectives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032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report analyzes sales data to uncover key trends and patterns in sales performance. Our aim is to provide insights into sales distribution, performance metrics, and areas for improvement.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6557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 sales distribution by country.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322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Evaluate performance metrics.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9902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potential areas for improvement.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B898A-031D-10EF-D8DA-770D663E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0911"/>
            <a:ext cx="60883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73216"/>
            <a:ext cx="30027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Basic Information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644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Rows: 1,000+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3120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Columns: Sales Person, Country, Product, Date, Amount, Boxes Shipped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2873216"/>
            <a:ext cx="29697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Observations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34644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missing values or duplicates.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93120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types correctly assigned.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5050155"/>
            <a:ext cx="12954952" cy="1608415"/>
          </a:xfrm>
          <a:prstGeom prst="roundRect">
            <a:avLst>
              <a:gd name="adj" fmla="val 2232"/>
            </a:avLst>
          </a:prstGeom>
          <a:solidFill>
            <a:srgbClr val="022349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9" y="5384721"/>
            <a:ext cx="351949" cy="28158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668304" y="5349240"/>
            <a:ext cx="51775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Summary: Boxes Shipped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68304" y="5940504"/>
            <a:ext cx="118850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Mean: 161.80 | Standard Deviation: 121.54 | Min: 1 | Max: 709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B2FDB0-AC4B-0A50-12FC-FA9BDA20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6554986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Distribution by Country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7" y="1228844"/>
            <a:ext cx="13511927" cy="75666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237" y="8975169"/>
            <a:ext cx="1351192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Australia and India show higher variability in boxes shipped, while the UK and USA have consistent volumes. New Zealand has fewer transactions but moderate shipments.</a:t>
            </a:r>
            <a:endParaRPr lang="en-US" sz="12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4E859-9704-1FBF-0DD1-F179EC7C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8010" y="7676843"/>
            <a:ext cx="1282390" cy="4487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A823E-4D26-7AB3-7B1F-01D52863D379}"/>
              </a:ext>
            </a:extLst>
          </p:cNvPr>
          <p:cNvSpPr txBox="1"/>
          <p:nvPr/>
        </p:nvSpPr>
        <p:spPr>
          <a:xfrm>
            <a:off x="2007219" y="457198"/>
            <a:ext cx="1040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sells ($) per month</a:t>
            </a:r>
          </a:p>
        </p:txBody>
      </p:sp>
      <p:pic>
        <p:nvPicPr>
          <p:cNvPr id="4" name="Picture 3" descr="A graph of blue bars&#10;&#10;AI-generated content may be incorrect.">
            <a:extLst>
              <a:ext uri="{FF2B5EF4-FFF2-40B4-BE49-F238E27FC236}">
                <a16:creationId xmlns:a16="http://schemas.microsoft.com/office/drawing/2014/main" id="{9A6856F9-B67D-842B-2691-08014EB9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31" y="1370709"/>
            <a:ext cx="11745964" cy="6401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F8D5D-BF3A-45E0-B532-7C929C69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7772402"/>
            <a:ext cx="1828800" cy="3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9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69BBA-512F-2EAF-46C3-7A5D5DED367E}"/>
              </a:ext>
            </a:extLst>
          </p:cNvPr>
          <p:cNvSpPr txBox="1"/>
          <p:nvPr/>
        </p:nvSpPr>
        <p:spPr>
          <a:xfrm>
            <a:off x="1694985" y="568712"/>
            <a:ext cx="1149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bi analysis</a:t>
            </a: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93A162E1-DAB1-005D-9305-526D8CE3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4" y="1304693"/>
            <a:ext cx="13051071" cy="632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E1BC6-11FA-3E12-6A3F-10750C8A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4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7000A3-07CD-C18E-AA2D-FFAFF02C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2" y="365520"/>
            <a:ext cx="13203493" cy="7097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578005-F393-310E-09B1-9C5CF6BC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8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87523"/>
            <a:ext cx="110060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Findings: Variability &amp; Quality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29263"/>
            <a:ext cx="6357818" cy="2512814"/>
          </a:xfrm>
          <a:prstGeom prst="roundRect">
            <a:avLst>
              <a:gd name="adj" fmla="val 5822"/>
            </a:avLst>
          </a:prstGeom>
          <a:solidFill>
            <a:srgbClr val="112836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3598783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3270290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25" y="3449836"/>
            <a:ext cx="287179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42276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Variability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4723209"/>
            <a:ext cx="58182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Significant variability in sales performance across countries, with Australia and India showing the highest fluctuations in boxes shipped.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3629263"/>
            <a:ext cx="6357818" cy="2512814"/>
          </a:xfrm>
          <a:prstGeom prst="roundRect">
            <a:avLst>
              <a:gd name="adj" fmla="val 5822"/>
            </a:avLst>
          </a:prstGeom>
          <a:solidFill>
            <a:srgbClr val="112836"/>
          </a:solidFill>
          <a:ln/>
        </p:spPr>
      </p:sp>
      <p:sp>
        <p:nvSpPr>
          <p:cNvPr id="10" name="Shape 7"/>
          <p:cNvSpPr/>
          <p:nvPr/>
        </p:nvSpPr>
        <p:spPr>
          <a:xfrm>
            <a:off x="7434858" y="3598783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1" name="Shape 8"/>
          <p:cNvSpPr/>
          <p:nvPr/>
        </p:nvSpPr>
        <p:spPr>
          <a:xfrm>
            <a:off x="10254675" y="3270290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059" y="3449836"/>
            <a:ext cx="287179" cy="3589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04653" y="42276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704653" y="4723209"/>
            <a:ext cx="58182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dataset is clean and well-structured, with no missing values. The "Amount" column was successfully cleaned for numerical analysis.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D3E5C-E86C-5772-9F66-AE6DB6653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72176"/>
            <a:ext cx="69584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Statistical Summary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54824"/>
            <a:ext cx="358461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161.80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324124" y="4443770"/>
            <a:ext cx="358461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Average Boxes Shipped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5291257"/>
            <a:ext cx="35846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 transaction, indicating a wide range from 1 to 709 boxes.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207943" y="3354824"/>
            <a:ext cx="358473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16,179.80%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10592157" y="44437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Shipping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7943" y="4939308"/>
            <a:ext cx="3584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Indicates high variability in shipment sizes.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1F023B-356A-5B88-071B-F4D49E7FC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7669291"/>
            <a:ext cx="1828800" cy="4487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418</Words>
  <Application>Microsoft Office PowerPoint</Application>
  <PresentationFormat>Custom</PresentationFormat>
  <Paragraphs>60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Roboto</vt:lpstr>
      <vt:lpstr>Times New Roman</vt:lpstr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MUVUNYI Philemon</cp:lastModifiedBy>
  <cp:revision>3</cp:revision>
  <dcterms:created xsi:type="dcterms:W3CDTF">2025-08-03T15:28:57Z</dcterms:created>
  <dcterms:modified xsi:type="dcterms:W3CDTF">2025-08-03T15:53:03Z</dcterms:modified>
</cp:coreProperties>
</file>